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2"/>
  </p:notesMasterIdLst>
  <p:handoutMasterIdLst>
    <p:handoutMasterId r:id="rId13"/>
  </p:handoutMasterIdLst>
  <p:sldIdLst>
    <p:sldId id="445" r:id="rId3"/>
    <p:sldId id="301" r:id="rId4"/>
    <p:sldId id="407" r:id="rId5"/>
    <p:sldId id="446" r:id="rId6"/>
    <p:sldId id="447" r:id="rId7"/>
    <p:sldId id="268" r:id="rId8"/>
    <p:sldId id="270" r:id="rId9"/>
    <p:sldId id="308" r:id="rId10"/>
    <p:sldId id="30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 Reid" initials="CR" lastIdx="1" clrIdx="0"/>
  <p:cmAuthor id="1" name="Cheri Reid" initials="CR [2]" lastIdx="1" clrIdx="1"/>
  <p:cmAuthor id="2" name="Cheri Reid" initials="CR [4]" lastIdx="1" clrIdx="2"/>
  <p:cmAuthor id="3" name="Cheri Reid" initials="CR [5]" lastIdx="1" clrIdx="3"/>
  <p:cmAuthor id="4" name="Emilie  Efronson" initials="E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6" autoAdjust="0"/>
    <p:restoredTop sz="76211" autoAdjust="0"/>
  </p:normalViewPr>
  <p:slideViewPr>
    <p:cSldViewPr>
      <p:cViewPr varScale="1">
        <p:scale>
          <a:sx n="55" d="100"/>
          <a:sy n="55" d="100"/>
        </p:scale>
        <p:origin x="12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4"/>
    </p:cViewPr>
  </p:sorterViewPr>
  <p:notesViewPr>
    <p:cSldViewPr>
      <p:cViewPr varScale="1">
        <p:scale>
          <a:sx n="44" d="100"/>
          <a:sy n="44" d="100"/>
        </p:scale>
        <p:origin x="2272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47F88-EB33-459D-989D-287865A392AF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BDE68-D929-4CC1-A441-D30683767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82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8192A-7E27-4DBB-BF63-3A42623E592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7912-3EA4-47B1-9CC0-B0A93E894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6DF4-69C2-4A0C-A7AA-1D5B20986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There are many types of differentiated service delivery (dsd) models, which contain</a:t>
            </a:r>
            <a:r>
              <a:rPr lang="en-US" sz="1050" baseline="0" dirty="0"/>
              <a:t> some or all of these benefits</a:t>
            </a:r>
            <a:r>
              <a:rPr lang="is-IS" sz="1050" baseline="0" dirty="0"/>
              <a:t>. For example, </a:t>
            </a:r>
            <a:r>
              <a:rPr lang="en-US" sz="1050" baseline="0" dirty="0">
                <a:solidFill>
                  <a:srgbClr val="FF0000"/>
                </a:solidFill>
              </a:rPr>
              <a:t>giving </a:t>
            </a:r>
            <a:r>
              <a:rPr lang="en-US" sz="1050" dirty="0">
                <a:solidFill>
                  <a:srgbClr val="FF0000"/>
                </a:solidFill>
              </a:rPr>
              <a:t>Multi-month prescriptions decreases visit frequency and decongests clinics;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C5E2-1084-E043-993E-EA3FE5BB500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Although there is increasing evidence that DSD models have similar or better patient outcomes with regard to retention in care, there is comparatively little evidence supporting which elements of the</a:t>
            </a:r>
            <a:r>
              <a:rPr lang="en-US" baseline="0" dirty="0"/>
              <a:t> </a:t>
            </a:r>
            <a:r>
              <a:rPr lang="en-US" dirty="0"/>
              <a:t>model to choose for which setting, or which model features patients prefer and drive adherence, for example we don’t know if patients prefer reduced visit frequency to fast-tracking through the clinic - if given a choice. Knowing this is particularly important when health centers don’t have the resources to implement a number of different types of models. 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7912-3EA4-47B1-9CC0-B0A93E8944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DCE we asked patients to choose from different combinations of these differentiated service delivery attributes and attribute levels over 14 questions.  We then used</a:t>
            </a:r>
            <a:r>
              <a:rPr lang="en-US" baseline="0" dirty="0"/>
              <a:t> </a:t>
            </a:r>
            <a:r>
              <a:rPr lang="en-US" dirty="0"/>
              <a:t>the choices that patients made to help determine what the main patient preferences are – using mixed logit regression models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7912-3EA4-47B1-9CC0-B0A93E894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DCE was conducted in 486 patients most</a:t>
            </a:r>
            <a:r>
              <a:rPr lang="en-US" baseline="0" dirty="0"/>
              <a:t> of whom were married , had some primary school education, were self employed and currently receiving care in an urban clinic. 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57912-3EA4-47B1-9CC0-B0A93E894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mixed logit regression model shows positive preferences (what patients want) on the right of the line and negative preference (what patients do not want ) on the left of the</a:t>
            </a:r>
            <a:r>
              <a:rPr lang="en-US" baseline="0" dirty="0"/>
              <a:t> line</a:t>
            </a:r>
            <a:r>
              <a:rPr lang="en-US" dirty="0"/>
              <a:t>.  The results showed that overwhelmingly patients had a preference for 3 monthly visits over 1 monthly visits (they had an almost 3 times greater preference for 3 monthly visits over 1 monthly visits).  </a:t>
            </a:r>
          </a:p>
          <a:p>
            <a:r>
              <a:rPr lang="en-US" dirty="0"/>
              <a:t>They also had some preference of a buddy system to no buddy system, and slight preference for collecting their ART in the clinic rather than in the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B36A5-CC6C-414C-8BED-3CD42CE1C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9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Preferences did not  vary by age, sex but did by health care setting, we found that:</a:t>
            </a:r>
          </a:p>
          <a:p>
            <a:r>
              <a:rPr lang="en-US" dirty="0"/>
              <a:t>Rural participants wanted to get their ART in the community where</a:t>
            </a:r>
            <a:r>
              <a:rPr lang="en-US" baseline="0" dirty="0"/>
              <a:t> as </a:t>
            </a:r>
            <a:r>
              <a:rPr lang="en-US" dirty="0"/>
              <a:t>urban participants preferred collecting ART in the clinic</a:t>
            </a:r>
          </a:p>
          <a:p>
            <a:r>
              <a:rPr lang="en-US" dirty="0"/>
              <a:t>We also found that it was urban participants who had the strongest preference for 3 monthly instead of 1 monthly clinic visits, with rural participants only moderately</a:t>
            </a:r>
            <a:r>
              <a:rPr lang="en-US" baseline="0" dirty="0"/>
              <a:t> </a:t>
            </a:r>
            <a:r>
              <a:rPr lang="en-US" dirty="0"/>
              <a:t> so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B36A5-CC6C-414C-8BED-3CD42CE1C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56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this DCE showed is that of all the options we presented to these patients – reducing the frequency of visits was the most highly valued aspect and that preferences varied for rural and urban participants, </a:t>
            </a:r>
          </a:p>
          <a:p>
            <a:r>
              <a:rPr lang="en-US" dirty="0"/>
              <a:t>This supports the idea that when we design DSD</a:t>
            </a:r>
            <a:r>
              <a:rPr lang="en-US" baseline="0" dirty="0"/>
              <a:t> </a:t>
            </a:r>
            <a:r>
              <a:rPr lang="en-US" dirty="0"/>
              <a:t>we need to consider</a:t>
            </a:r>
          </a:p>
          <a:p>
            <a:pPr marL="228600" indent="-228600">
              <a:buAutoNum type="arabicParenBoth"/>
            </a:pPr>
            <a:r>
              <a:rPr lang="en-US" dirty="0"/>
              <a:t> that the models should be specific to the needs of patients in different settings</a:t>
            </a:r>
          </a:p>
          <a:p>
            <a:pPr marL="228600" indent="-228600">
              <a:buAutoNum type="arabicParenBoth"/>
            </a:pPr>
            <a:r>
              <a:rPr lang="en-US" dirty="0"/>
              <a:t> there should be room for options of different models of care for patients, and </a:t>
            </a:r>
          </a:p>
          <a:p>
            <a:pPr marL="228600" indent="-228600">
              <a:buAutoNum type="arabicParenBoth"/>
            </a:pPr>
            <a:r>
              <a:rPr lang="en-US" dirty="0"/>
              <a:t> if resources are limited or there are logistical challenges,  reducing visit frequency alone may still allow for the provision of patient centered care and long term retention while simultaneously decongesting clinics.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EC5E2-1084-E043-993E-EA3FE5BB5005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7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3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8FE3-DE51-429D-9331-7B322C23898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71934-A810-45F7-BBCE-6D9DEB792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0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7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6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8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8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7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1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158E-A620-4EA5-8BC9-55EE79863C14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9BA-B8DF-4E25-A2B1-D02D4FFFA8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2495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8FE3-DE51-429D-9331-7B322C238986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1934-A810-45F7-BBCE-6D9DEB792141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5943600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10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Community ART for Retention in Zambia: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Service delivery p</a:t>
            </a:r>
            <a:r>
              <a:rPr lang="en-US" sz="4000" dirty="0"/>
              <a:t>references among stable patients on ART - A discrete choice experiment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598160"/>
            <a:ext cx="8610600" cy="19050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Centre for Infectious Disease Research in Zambia (CIDRZ)</a:t>
            </a:r>
          </a:p>
          <a:p>
            <a:r>
              <a:rPr lang="en-US" sz="2600" dirty="0"/>
              <a:t>In partnership with the Zambian Ministry of Health </a:t>
            </a:r>
          </a:p>
          <a:p>
            <a:endParaRPr lang="en-US" sz="2600" dirty="0"/>
          </a:p>
          <a:p>
            <a:r>
              <a:rPr lang="en-US" sz="2600" dirty="0"/>
              <a:t>Sponsor: Bill &amp; Melinda Gates Foundation</a:t>
            </a:r>
          </a:p>
          <a:p>
            <a:endParaRPr lang="en-US" sz="2600" dirty="0"/>
          </a:p>
          <a:p>
            <a:r>
              <a:rPr lang="en-US" sz="2600" dirty="0"/>
              <a:t>19</a:t>
            </a:r>
            <a:r>
              <a:rPr lang="en-US" sz="2600" baseline="30000" dirty="0"/>
              <a:t>th</a:t>
            </a:r>
            <a:r>
              <a:rPr lang="en-US" sz="2600" dirty="0"/>
              <a:t> September 2018</a:t>
            </a:r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5620351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Collaborators: James Cooke University, Johns Hopkins, UAB, UCSF, UNZA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28599" y="6308725"/>
            <a:ext cx="3200400" cy="75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76199" y="6461125"/>
            <a:ext cx="3200400" cy="75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9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165B-C9A1-0E44-991A-654ADBF2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Benefits of differentiated service delivery (DSD)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B9F0-7408-7649-9FF6-7260214AB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Decrease visits </a:t>
            </a:r>
          </a:p>
          <a:p>
            <a:pPr lvl="1"/>
            <a:r>
              <a:rPr lang="en-US" dirty="0"/>
              <a:t>Decongest clinic</a:t>
            </a:r>
          </a:p>
          <a:p>
            <a:pPr lvl="1"/>
            <a:r>
              <a:rPr lang="en-US" dirty="0"/>
              <a:t>Less waiting time at the facility</a:t>
            </a:r>
          </a:p>
          <a:p>
            <a:pPr lvl="1"/>
            <a:r>
              <a:rPr lang="en-US" dirty="0"/>
              <a:t>Buddy pick-up</a:t>
            </a:r>
          </a:p>
          <a:p>
            <a:pPr lvl="1"/>
            <a:r>
              <a:rPr lang="en-US" dirty="0"/>
              <a:t>Peer support</a:t>
            </a:r>
          </a:p>
          <a:p>
            <a:pPr lvl="1"/>
            <a:r>
              <a:rPr lang="en-US" dirty="0"/>
              <a:t>Decrease stigma</a:t>
            </a:r>
          </a:p>
        </p:txBody>
      </p:sp>
    </p:spTree>
    <p:extLst>
      <p:ext uri="{BB962C8B-B14F-4D97-AF65-F5344CB8AC3E}">
        <p14:creationId xmlns:p14="http://schemas.microsoft.com/office/powerpoint/2010/main" val="106702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60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Gaps in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Which DSD elements do patients prefer?</a:t>
            </a:r>
          </a:p>
          <a:p>
            <a:pPr>
              <a:buFontTx/>
              <a:buChar char="-"/>
            </a:pPr>
            <a:r>
              <a:rPr lang="en-US" dirty="0"/>
              <a:t>How do  preferences vary?  </a:t>
            </a:r>
          </a:p>
          <a:p>
            <a:pPr>
              <a:buFontTx/>
              <a:buChar char="-"/>
            </a:pPr>
            <a:r>
              <a:rPr lang="en-US" dirty="0"/>
              <a:t>What model should we choose for which setting?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7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60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95C945-AAB5-5C46-9A15-0532AE9F1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157630"/>
              </p:ext>
            </p:extLst>
          </p:nvPr>
        </p:nvGraphicFramePr>
        <p:xfrm>
          <a:off x="511629" y="1074738"/>
          <a:ext cx="8403771" cy="5279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9423">
                  <a:extLst>
                    <a:ext uri="{9D8B030D-6E8A-4147-A177-3AD203B41FA5}">
                      <a16:colId xmlns:a16="http://schemas.microsoft.com/office/drawing/2014/main" val="3383855870"/>
                    </a:ext>
                  </a:extLst>
                </a:gridCol>
                <a:gridCol w="5144348">
                  <a:extLst>
                    <a:ext uri="{9D8B030D-6E8A-4147-A177-3AD203B41FA5}">
                      <a16:colId xmlns:a16="http://schemas.microsoft.com/office/drawing/2014/main" val="2522358367"/>
                    </a:ext>
                  </a:extLst>
                </a:gridCol>
              </a:tblGrid>
              <a:tr h="299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>
                          <a:effectLst/>
                        </a:rPr>
                        <a:t>Attribute:</a:t>
                      </a:r>
                      <a:endParaRPr lang="en-ZA" sz="2000" b="1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b="1" dirty="0">
                          <a:effectLst/>
                        </a:rPr>
                        <a:t>Levels:</a:t>
                      </a:r>
                      <a:endParaRPr lang="en-ZA" sz="2000" b="1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2824215"/>
                  </a:ext>
                </a:extLst>
              </a:tr>
              <a:tr h="2992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Location of ARV pickup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Clinic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731848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Community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6744901"/>
                  </a:ext>
                </a:extLst>
              </a:tr>
              <a:tr h="2992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Frequency of ARVs pick up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Every month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086380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Every 3 months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1155512"/>
                  </a:ext>
                </a:extLst>
              </a:tr>
              <a:tr h="29920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Time spent in picking up ARVs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 hour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396954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3 hours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1464630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6 hours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834019"/>
                  </a:ext>
                </a:extLst>
              </a:tr>
              <a:tr h="29920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Time spent in seeing the doctor</a:t>
                      </a:r>
                      <a:endParaRPr lang="en-ZA" sz="20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1 hour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649937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3 hours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916490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5 hours total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884563"/>
                  </a:ext>
                </a:extLst>
              </a:tr>
              <a:tr h="29920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Adherence Counseling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Individual counseling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8557046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Small group counseling (&lt; 6 people)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352550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Large group counseling (&gt;15 people)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054621"/>
                  </a:ext>
                </a:extLst>
              </a:tr>
              <a:tr h="2992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Buddy System</a:t>
                      </a:r>
                      <a:endParaRPr lang="en-ZA" sz="20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>
                          <a:effectLst/>
                        </a:rPr>
                        <a:t>Buddy system in place</a:t>
                      </a:r>
                      <a:endParaRPr lang="en-ZA" sz="200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266546"/>
                  </a:ext>
                </a:extLst>
              </a:tr>
              <a:tr h="2992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>
                          <a:effectLst/>
                        </a:rPr>
                        <a:t>No buddy system in place</a:t>
                      </a:r>
                      <a:endParaRPr lang="en-ZA" sz="20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18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69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604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Demographic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CF2168-32C7-A841-B284-BD7735931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11008"/>
              </p:ext>
            </p:extLst>
          </p:nvPr>
        </p:nvGraphicFramePr>
        <p:xfrm>
          <a:off x="304800" y="1185862"/>
          <a:ext cx="8517835" cy="50477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9225">
                  <a:extLst>
                    <a:ext uri="{9D8B030D-6E8A-4147-A177-3AD203B41FA5}">
                      <a16:colId xmlns:a16="http://schemas.microsoft.com/office/drawing/2014/main" val="1236036537"/>
                    </a:ext>
                  </a:extLst>
                </a:gridCol>
                <a:gridCol w="2828149">
                  <a:extLst>
                    <a:ext uri="{9D8B030D-6E8A-4147-A177-3AD203B41FA5}">
                      <a16:colId xmlns:a16="http://schemas.microsoft.com/office/drawing/2014/main" val="2904228123"/>
                    </a:ext>
                  </a:extLst>
                </a:gridCol>
                <a:gridCol w="3190461">
                  <a:extLst>
                    <a:ext uri="{9D8B030D-6E8A-4147-A177-3AD203B41FA5}">
                      <a16:colId xmlns:a16="http://schemas.microsoft.com/office/drawing/2014/main" val="364643916"/>
                    </a:ext>
                  </a:extLst>
                </a:gridCol>
              </a:tblGrid>
              <a:tr h="268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>
                          <a:effectLst/>
                        </a:rPr>
                        <a:t>Characteristics (N = 486)</a:t>
                      </a:r>
                      <a:endParaRPr lang="en-ZA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N (%)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319823"/>
                  </a:ext>
                </a:extLst>
              </a:tr>
              <a:tr h="4635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Male sex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198 (41%)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6401548"/>
                  </a:ext>
                </a:extLst>
              </a:tr>
              <a:tr h="6794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Age (years; median and interquartile range)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39 (33-46)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1563439"/>
                  </a:ext>
                </a:extLst>
              </a:tr>
              <a:tr h="12636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Marital status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Never married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54 (11%)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484155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Married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294 (60%)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8132306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Living separately or divorced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76 (16%)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7840595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Widowed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62 (13%)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1528858"/>
                  </a:ext>
                </a:extLst>
              </a:tr>
              <a:tr h="4635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Education level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None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120 (25%)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604144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Some primary school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251 (52%)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063150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Completed primary school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76 (16%)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502486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Higher education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39 (8%)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7227139"/>
                  </a:ext>
                </a:extLst>
              </a:tr>
              <a:tr h="46355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Employment status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Employed steady wages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105 (22%)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073173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Self employed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213 (44%)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979212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Housewife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65 (13%)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076320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Unemployed*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103 (21%)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8003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Clinic setting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Urban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411 (85%)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661960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ZA" sz="1800">
                          <a:effectLst/>
                        </a:rPr>
                        <a:t>Rural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ZA" sz="1800" dirty="0">
                          <a:effectLst/>
                        </a:rPr>
                        <a:t>75 (15%)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455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32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35CF-C088-4544-BB3E-B0D1583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Results: Patient preferences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A1D73-8853-F045-9D66-7E3F5B244D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7011" y="1969359"/>
            <a:ext cx="6978676" cy="38592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57700" y="2125266"/>
            <a:ext cx="0" cy="31468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0275" y="3143250"/>
            <a:ext cx="5229225" cy="31432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96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43B4EF-175C-C845-AB1D-9168FB26B2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0101" y="2260617"/>
          <a:ext cx="7971556" cy="14089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6927">
                  <a:extLst>
                    <a:ext uri="{9D8B030D-6E8A-4147-A177-3AD203B41FA5}">
                      <a16:colId xmlns:a16="http://schemas.microsoft.com/office/drawing/2014/main" val="2098449776"/>
                    </a:ext>
                  </a:extLst>
                </a:gridCol>
                <a:gridCol w="1678338">
                  <a:extLst>
                    <a:ext uri="{9D8B030D-6E8A-4147-A177-3AD203B41FA5}">
                      <a16:colId xmlns:a16="http://schemas.microsoft.com/office/drawing/2014/main" val="2701533609"/>
                    </a:ext>
                  </a:extLst>
                </a:gridCol>
                <a:gridCol w="1294273">
                  <a:extLst>
                    <a:ext uri="{9D8B030D-6E8A-4147-A177-3AD203B41FA5}">
                      <a16:colId xmlns:a16="http://schemas.microsoft.com/office/drawing/2014/main" val="906198399"/>
                    </a:ext>
                  </a:extLst>
                </a:gridCol>
                <a:gridCol w="1046009">
                  <a:extLst>
                    <a:ext uri="{9D8B030D-6E8A-4147-A177-3AD203B41FA5}">
                      <a16:colId xmlns:a16="http://schemas.microsoft.com/office/drawing/2014/main" val="3795170965"/>
                    </a:ext>
                  </a:extLst>
                </a:gridCol>
                <a:gridCol w="1046009">
                  <a:extLst>
                    <a:ext uri="{9D8B030D-6E8A-4147-A177-3AD203B41FA5}">
                      <a16:colId xmlns:a16="http://schemas.microsoft.com/office/drawing/2014/main" val="2823640380"/>
                    </a:ext>
                  </a:extLst>
                </a:gridCol>
              </a:tblGrid>
              <a:tr h="4579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Attributes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Preference</a:t>
                      </a:r>
                      <a:endParaRPr lang="en-ZA" sz="14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weight</a:t>
                      </a:r>
                      <a:endParaRPr lang="en-ZA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p-value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extLst>
                  <a:ext uri="{0D108BD9-81ED-4DB2-BD59-A6C34878D82A}">
                    <a16:rowId xmlns:a16="http://schemas.microsoft.com/office/drawing/2014/main" val="2418731049"/>
                  </a:ext>
                </a:extLst>
              </a:tr>
              <a:tr h="2213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Location of ART pick-up - clinic vs community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Rural participants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-0.74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extLst>
                  <a:ext uri="{0D108BD9-81ED-4DB2-BD59-A6C34878D82A}">
                    <a16:rowId xmlns:a16="http://schemas.microsoft.com/office/drawing/2014/main" val="3285990114"/>
                  </a:ext>
                </a:extLst>
              </a:tr>
              <a:tr h="236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Urban participants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extLst>
                  <a:ext uri="{0D108BD9-81ED-4DB2-BD59-A6C34878D82A}">
                    <a16:rowId xmlns:a16="http://schemas.microsoft.com/office/drawing/2014/main" val="984580208"/>
                  </a:ext>
                </a:extLst>
              </a:tr>
              <a:tr h="2213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Visits 3 monthly vs 1 monthly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Rural participants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extLst>
                  <a:ext uri="{0D108BD9-81ED-4DB2-BD59-A6C34878D82A}">
                    <a16:rowId xmlns:a16="http://schemas.microsoft.com/office/drawing/2014/main" val="3359110303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Urban participants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066" marR="44066" marT="0" marB="0" anchor="ctr"/>
                </a:tc>
                <a:extLst>
                  <a:ext uri="{0D108BD9-81ED-4DB2-BD59-A6C34878D82A}">
                    <a16:rowId xmlns:a16="http://schemas.microsoft.com/office/drawing/2014/main" val="168392894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548DF04-6EDC-1B4A-815E-B04DF7D2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preference by setting</a:t>
            </a:r>
          </a:p>
        </p:txBody>
      </p:sp>
    </p:spTree>
    <p:extLst>
      <p:ext uri="{BB962C8B-B14F-4D97-AF65-F5344CB8AC3E}">
        <p14:creationId xmlns:p14="http://schemas.microsoft.com/office/powerpoint/2010/main" val="300932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CF00-7365-054C-8705-3A88FBCC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CF55-011C-DB4C-A9A1-6DCC8A69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preferences vary</a:t>
            </a:r>
          </a:p>
          <a:p>
            <a:pPr lvl="1"/>
            <a:r>
              <a:rPr lang="en-US" dirty="0"/>
              <a:t>Reducing frequency of visits - most valued</a:t>
            </a:r>
          </a:p>
          <a:p>
            <a:r>
              <a:rPr lang="en-US" dirty="0"/>
              <a:t>Urban participants	</a:t>
            </a:r>
          </a:p>
          <a:p>
            <a:pPr lvl="2"/>
            <a:r>
              <a:rPr lang="en-US" dirty="0"/>
              <a:t>Want to get ART at the clinic </a:t>
            </a:r>
          </a:p>
          <a:p>
            <a:r>
              <a:rPr lang="en-US" dirty="0"/>
              <a:t>Rural participants</a:t>
            </a:r>
          </a:p>
          <a:p>
            <a:pPr lvl="2"/>
            <a:r>
              <a:rPr lang="en-US" dirty="0"/>
              <a:t>Want to get ART in the community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9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2C4B-BF1A-BF44-B00A-2AFECA0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41178"/>
            <a:ext cx="7886700" cy="2139553"/>
          </a:xfrm>
        </p:spPr>
        <p:txBody>
          <a:bodyPr anchor="ctr"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BD892-FC28-AD45-8AF1-31A74617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38036"/>
            <a:ext cx="7886700" cy="11251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2E365-2909-CA4D-9010-64592B64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15" y="3845661"/>
            <a:ext cx="1898374" cy="189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140DB-89C4-A247-B388-F592E4CFD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2" y="4142588"/>
            <a:ext cx="3114675" cy="1428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3C7FBD-4485-4345-9D2F-204DCA317372}"/>
              </a:ext>
            </a:extLst>
          </p:cNvPr>
          <p:cNvSpPr/>
          <p:nvPr/>
        </p:nvSpPr>
        <p:spPr>
          <a:xfrm>
            <a:off x="-4762" y="3314746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Print" panose="02000800000000000000" pitchFamily="2" charset="0"/>
                <a:cs typeface="Apple Chancery" panose="03020702040506060504" pitchFamily="66" charset="-79"/>
              </a:rPr>
              <a:t>We would like to thank the Zambian Ministry of Health and all participating patients and health workers.</a:t>
            </a:r>
          </a:p>
          <a:p>
            <a:pPr algn="ctr"/>
            <a:br>
              <a:rPr lang="en-US" sz="1350" dirty="0"/>
            </a:br>
            <a:endParaRPr lang="en-US" sz="13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9372D-9E3E-5D43-8C43-1F5A5BEC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98" y="3845664"/>
            <a:ext cx="1749660" cy="20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26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28953</TotalTime>
  <Words>880</Words>
  <Application>Microsoft Macintosh PowerPoint</Application>
  <PresentationFormat>On-screen Show (4:3)</PresentationFormat>
  <Paragraphs>140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Malgun Gothic</vt:lpstr>
      <vt:lpstr>Apple Chancery</vt:lpstr>
      <vt:lpstr>Arial</vt:lpstr>
      <vt:lpstr>Calibri</vt:lpstr>
      <vt:lpstr>Segoe Print</vt:lpstr>
      <vt:lpstr>Times New Roman</vt:lpstr>
      <vt:lpstr>Custom Design</vt:lpstr>
      <vt:lpstr>1_Custom Design</vt:lpstr>
      <vt:lpstr>Community ART for Retention in Zambia:    Service delivery preferences among stable patients on ART - A discrete choice experiment</vt:lpstr>
      <vt:lpstr>Benefits of differentiated service delivery (DSD)</vt:lpstr>
      <vt:lpstr>Gaps in knowledge</vt:lpstr>
      <vt:lpstr>Methods</vt:lpstr>
      <vt:lpstr>Demographic characteristics</vt:lpstr>
      <vt:lpstr>Results: Patient preferences</vt:lpstr>
      <vt:lpstr>Variation in preference by setting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</dc:creator>
  <cp:lastModifiedBy>Microsoft Office User</cp:lastModifiedBy>
  <cp:revision>714</cp:revision>
  <dcterms:created xsi:type="dcterms:W3CDTF">2013-05-14T05:34:34Z</dcterms:created>
  <dcterms:modified xsi:type="dcterms:W3CDTF">2018-09-19T04:32:37Z</dcterms:modified>
</cp:coreProperties>
</file>